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1"/>
  </p:notesMasterIdLst>
  <p:sldIdLst>
    <p:sldId id="329" r:id="rId4"/>
    <p:sldId id="332" r:id="rId5"/>
    <p:sldId id="331" r:id="rId6"/>
    <p:sldId id="356" r:id="rId7"/>
    <p:sldId id="357" r:id="rId8"/>
    <p:sldId id="358" r:id="rId9"/>
    <p:sldId id="399" r:id="rId10"/>
    <p:sldId id="395" r:id="rId11"/>
    <p:sldId id="396" r:id="rId12"/>
    <p:sldId id="397" r:id="rId13"/>
    <p:sldId id="400" r:id="rId14"/>
    <p:sldId id="398" r:id="rId15"/>
    <p:sldId id="401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05"/>
        <p:guide pos="3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8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5.png"/><Relationship Id="rId3" Type="http://schemas.openxmlformats.org/officeDocument/2006/relationships/tags" Target="../tags/tag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技术应用基础教程</a:t>
            </a:r>
            <a:endParaRPr kumimoji="0" lang="en-US" altLang="zh-CN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kumimoji="0" lang="zh-CN" altLang="en-US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柱和梁的创建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1.类型属性设置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本项目可以直接选择属性框里默认的“610×610mm”柱进行修改设置即可。绘制之前应对柱的属性进行设置。柱的属性设置包括类型属性设置和实例属性设置。通常先设置类型属性，再设置实例属性。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（1）设置类型属性。保持放置柱的状态，在类型选择器中任选一种尺寸的柱，如“矩形柱610×610mm”，单击“属性”选项板中的“编辑类型”按钮，弹出柱的“类型属性”对话框，如图3-5所示的。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（2）当前设置的是矩形柱的类型属性，以创建“矩形柱240×240 mm”为例进行调整。在类型选择器中没有“240×240 mm”的尺寸，所以需要创建。单击“复制”按钮，在弹出的“名称”对话框中的“名称”文本框中输入“240×240mm GZ”，如图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输入完成后单击“确定”按钮返回到柱的“类型属性”对话框，这时在“类型”下拉列表框中会自动显示尺寸值“240×2400 mm GZ1”。然后把尺寸标注里的深度和宽度数值也修改成240mm，如图3-7所示。设置完成后单击“确定”即可。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8" name="图片 178" descr="2022-07-30 19 28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0170" y="3678238"/>
            <a:ext cx="2500630" cy="98361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77" name="图片 177" descr="2022-07-30 19 26 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1925" y="1528445"/>
            <a:ext cx="3719830" cy="4295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56885" y="5962015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3-5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79" name="图片 179" descr="2022-07-30 19 32 3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9548" y="1459865"/>
            <a:ext cx="4191635" cy="4841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21045" y="6301105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3-7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2.设置实例属性。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如图3-8所示，“随轴网移动”用来确定柱在放置时是否随着网格线移动；“房间边界”用来确定所放置的柱是否作为房间的一个边界。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0" name="图片 180" descr="2022-07-30 20 32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558" y="3455670"/>
            <a:ext cx="1787525" cy="21272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160010" y="5732780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完成了柱的类型属性和实例属性的设置后，就可以把柱放置到相应的位置上。切换至“建筑”主选项卡，单击“构建”子选项卡中的“柱”按钮，在弹出的下拉列表中选择“柱：建筑”命令，先在类型选择器中选择柱类型，再在柱选项栏中进行相关设置，如图3-9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1" name="图片 181" descr="2022-07-30 19 45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6138" y="4526915"/>
            <a:ext cx="5095875" cy="2908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77205" y="5163820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3-9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建筑柱的编辑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在绘图区域内选中某个柱子，在柱属性可以调整柱子类型、约束等信息。如图3-11所示。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3" name="图片 183" descr="2022-07-30 20 22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2608" y="3020060"/>
            <a:ext cx="1800225" cy="30505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40910" y="620522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3-11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1.替换为其他类型柱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单击属性框右侧小黑三角下拉列表，可替换为其他类型柱，比如把240×240 GZ1选择为“300×300mm Z1”等。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2.修改柱的名称和尺寸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比如修改B轴与①轴相交处建筑柱，选择该柱，单击“属性”面板中的“编辑类型”、进入“类型属性”对话框，重新命名柱为：“300×300 Z1”，修改“类型参数”下的“尺寸标注”中“ h ”值为“300”,“ b ”值为“300”，单击“确定”即可。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3.调整柱位置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单击“修改”选项卡”修改”面板中的“对齐”工具图标或者输入快捷键AL，进入“对齐编辑状态。不勾选选项栏中的“多重对齐”，可以设置柱与墙面对齐。如图所示。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6" name="图片 336" descr="图片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003" y="4220845"/>
            <a:ext cx="5039995" cy="10845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4.柱材质设置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选择某柱，单击“属性”面板中的“编辑类型”、进入“类型属性”对话框，单击“按类别”，如下图3-13所示，打开“材质浏览器”对话框，如下图3-14所示。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5" name="图片 185" descr="2022-07-30 22 23 0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5275" y="3310255"/>
            <a:ext cx="3028315" cy="3522345"/>
          </a:xfrm>
          <a:prstGeom prst="rect">
            <a:avLst/>
          </a:prstGeom>
        </p:spPr>
      </p:pic>
      <p:pic>
        <p:nvPicPr>
          <p:cNvPr id="186" name="图片 186" descr="2022-07-30 22 26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6840" y="3310255"/>
            <a:ext cx="3705225" cy="3429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柱和梁的创建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990600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524000" y="2310130"/>
            <a:ext cx="89782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（1）了解柱和梁的基本概念。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（2）掌握建筑柱的创建与编辑操作方法。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（3）掌握梁的创建与编辑操作方法。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（4）会进行柱梁的创建与编辑。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（5）具有严谨细致的科学精神和精益求精的工匠精神。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在“材质浏览器”对话框左下角，单击按钮，新建材质，如图3-15所示，单击“新建材质”自动生成“默认为新材质”，如下图3-16，右键重命名，改为“现浇混凝土1”。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8" name="图片 188" descr="2022-07-30 22 42 29(1)"/>
          <p:cNvPicPr>
            <a:picLocks noChangeAspect="1"/>
          </p:cNvPicPr>
          <p:nvPr/>
        </p:nvPicPr>
        <p:blipFill>
          <a:blip r:embed="rId1"/>
          <a:srcRect l="31276" t="16763" r="48155" b="23746"/>
          <a:stretch>
            <a:fillRect/>
          </a:stretch>
        </p:blipFill>
        <p:spPr>
          <a:xfrm>
            <a:off x="3921125" y="2647950"/>
            <a:ext cx="2202180" cy="3981450"/>
          </a:xfrm>
          <a:prstGeom prst="rect">
            <a:avLst/>
          </a:prstGeom>
        </p:spPr>
      </p:pic>
      <p:pic>
        <p:nvPicPr>
          <p:cNvPr id="189" name="图片 189" descr="2022-07-30 22 46 18(1)"/>
          <p:cNvPicPr>
            <a:picLocks noChangeAspect="1"/>
          </p:cNvPicPr>
          <p:nvPr/>
        </p:nvPicPr>
        <p:blipFill>
          <a:blip r:embed="rId2"/>
          <a:srcRect l="30890" t="16763" r="48083" b="25309"/>
          <a:stretch>
            <a:fillRect/>
          </a:stretch>
        </p:blipFill>
        <p:spPr>
          <a:xfrm>
            <a:off x="6967538" y="2715578"/>
            <a:ext cx="2313305" cy="39833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“现浇混凝土1”，在左下角打开“资源浏览器”，如图3-17所示。在页面中单击“外观库”打开外观库下拉列表。如图3-18所示。在左侧下拉列表中选择现场浇筑混凝土，在右侧下拉列表中双击选择“胶合板”外观即可。如图3-19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0" name="图片 190" descr="2022-07-30 22 47 18(1)"/>
          <p:cNvPicPr>
            <a:picLocks noChangeAspect="1"/>
          </p:cNvPicPr>
          <p:nvPr/>
        </p:nvPicPr>
        <p:blipFill>
          <a:blip r:embed="rId1"/>
          <a:srcRect l="31253" t="16843" r="48080" b="24846"/>
          <a:stretch>
            <a:fillRect/>
          </a:stretch>
        </p:blipFill>
        <p:spPr>
          <a:xfrm>
            <a:off x="1692910" y="3075940"/>
            <a:ext cx="2108200" cy="3718560"/>
          </a:xfrm>
          <a:prstGeom prst="rect">
            <a:avLst/>
          </a:prstGeom>
        </p:spPr>
      </p:pic>
      <p:pic>
        <p:nvPicPr>
          <p:cNvPr id="191" name="图片 191" descr="2022-07-30 22 56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535" y="3054350"/>
            <a:ext cx="3316605" cy="3740150"/>
          </a:xfrm>
          <a:prstGeom prst="rect">
            <a:avLst/>
          </a:prstGeom>
        </p:spPr>
      </p:pic>
      <p:pic>
        <p:nvPicPr>
          <p:cNvPr id="192" name="图片 192" descr="2022-07-30 22 59 19(1)"/>
          <p:cNvPicPr>
            <a:picLocks noChangeAspect="1"/>
          </p:cNvPicPr>
          <p:nvPr/>
        </p:nvPicPr>
        <p:blipFill>
          <a:blip r:embed="rId3"/>
          <a:srcRect l="36400" t="25926" r="24041" b="21354"/>
          <a:stretch>
            <a:fillRect/>
          </a:stretch>
        </p:blipFill>
        <p:spPr>
          <a:xfrm>
            <a:off x="7668260" y="3326448"/>
            <a:ext cx="3601720" cy="30003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完成后，在“外观—常规”下可显示图象外观，如图3-20所示。单击应用，确定即可完成设置。设置完成后可以三维状态下进行观察。单击绘图区域下的“视图工具栏”，将详细程度调整为“详细”，将视觉样式调整为真实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3" name="图片 193" descr="2022-07-30 23 06 19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7118" y="2988945"/>
            <a:ext cx="4518025" cy="38112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这种修改设置是类型设置，此外修改的是“240×240 GZ1”，对于“300×300 Z1”设置方法是一样的。因为这两个类型柱材质是一样的，所以对“300×300 Z1”可以直接在“材质浏览器”双击选择”现浇混凝土1”，然后应用确定，即可完成材质设置。材质设置完成后如图3-21所示。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" name="图片 194" descr="2022-07-30 23 18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7575" y="4117658"/>
            <a:ext cx="2396490" cy="16211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柱和梁的基本概念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柱的创建与编辑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梁的创建与编辑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柱和梁的创建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梁的载入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在绘制梁之前，需要将项目所需要的梁样式族载入到当前的项目中，以达到绘制的目的。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切换至“结构”主选项卡，单击“结构”子选项卡中的“梁”按钮，单击“修改｜放置 梁”选项卡下的“载入族”按钮，弹出“载入族”对话框，如图3-25所示。在该对话框中打开“结构—框架—混凝土”，如图3-26。载入“混凝土—矩形梁”族文件，单击“打开”按钮完成载入。这时，在“属性”选项板的类型选择器中将出现刚刚载入的新梁样式。如图3-27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99" name="图片 199" descr="2022-07-31 11 10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6253" y="3227070"/>
            <a:ext cx="5268595" cy="3045460"/>
          </a:xfrm>
          <a:prstGeom prst="rect">
            <a:avLst/>
          </a:prstGeom>
        </p:spPr>
      </p:pic>
      <p:pic>
        <p:nvPicPr>
          <p:cNvPr id="200" name="图片 200" descr="2022-07-31 11 12 50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0" y="1454468"/>
            <a:ext cx="1894840" cy="4817745"/>
          </a:xfrm>
          <a:prstGeom prst="rect">
            <a:avLst/>
          </a:prstGeom>
        </p:spPr>
      </p:pic>
      <p:pic>
        <p:nvPicPr>
          <p:cNvPr id="337" name="图片 337" descr="图片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2933" y="1697355"/>
            <a:ext cx="5039995" cy="9105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597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3.3.2  梁的设置与绘制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在类型选择器中选择将要绘制的梁类型，单击“编辑类型”按钮弹出“类型属性”对话框，如图3-28所示。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1" name="图片 201" descr="2022-07-31 11 14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9098" y="1257935"/>
            <a:ext cx="3752215" cy="43421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单击“复制”按钮，在弹出的“名称”对话框中输入新建梁的名称“240×400 L1”，如图3-29所示。完成后单击“确定”按钮，返回到“类型属性”对话框，再修改尺寸标注相关参数，如图3-30所示。单击“确定”按钮完成类型属性的设置，返回到梁的绘制状态。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2" name="图片 202" descr="2022-07-31 11 16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293" y="4062413"/>
            <a:ext cx="2338705" cy="948055"/>
          </a:xfrm>
          <a:prstGeom prst="rect">
            <a:avLst/>
          </a:prstGeom>
        </p:spPr>
      </p:pic>
      <p:pic>
        <p:nvPicPr>
          <p:cNvPr id="203" name="图片 203" descr="2022-07-31 11 17 01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365" y="3537585"/>
            <a:ext cx="2371090" cy="27298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进入梁的实例属性面板设置相关实例参数，如图3-31所示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" name="图片 204" descr="2022-07-31 11 21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5443" y="1016000"/>
            <a:ext cx="1961515" cy="50342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柱和梁的基本概念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柱的创建与编辑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梁的创建与编辑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柱和梁的创建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30960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完实例属性参数后，还需在选项栏中进行相关的设置。先将视图切换到需要绘制梁的标高结构平面中，本小别墅项目中可选为“标高：F2”。然后在选项栏中确定梁的放置平面标高，选择梁的结构用途（与“属性”选项板中的信息相同），确定是否通过“三维捕捉”和“链”的方式进行绘制，如图3-32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" name="图片 205" descr="2022-07-31 11 30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1023" y="4164648"/>
            <a:ext cx="5273675" cy="2152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30960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完梁的类型属性和实例属性后，在“修改|放置梁”选项卡“绘制”面板中选择梁的绘制工具，如图3-33所示。将光标移动到绘图区域中指定位置即可进行绘制。本小别墅项目可按直线绘制，绘制时起点、终点可定在轴线交点上，梁交接处可自动连接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6" name="图片 206" descr="2022-07-31 11 36 1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3563" y="4262438"/>
            <a:ext cx="5269865" cy="8540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395" y="1330960"/>
            <a:ext cx="86156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平面视图F1或F2默认设置状态下，绘制完成的梁不可见，并会显示如下图3-34所示的“警告”。该警告只是一个提示并非错误，虽不会阻断后续绘制，但在平面视图中不可见，会影响绘制。这时，可以先退出绘制命令，来到“属性”工具栏楼层平面，如图3-35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7" name="图片 207" descr="2022-07-31 11 33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4842828"/>
            <a:ext cx="3959860" cy="972185"/>
          </a:xfrm>
          <a:prstGeom prst="rect">
            <a:avLst/>
          </a:prstGeom>
        </p:spPr>
      </p:pic>
      <p:pic>
        <p:nvPicPr>
          <p:cNvPr id="208" name="图片 208" descr="2022-07-31 11 45 42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428" y="1016000"/>
            <a:ext cx="1800225" cy="533019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30960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单击“视图范围编辑”，打开“视图范围”对话框，设置“顶部”和“剖切面”的偏移值即可修改视范围。本项目一层层高为3.600m，可将偏移值设置为3600即可在平面视图F1看到梁顶面。如图3-36所示。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209" descr="2022-07-31 11 47 4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6003" y="3703320"/>
            <a:ext cx="3217545" cy="23647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30960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梁的编辑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创建完成项目中的梁后，可以对梁进行编辑，以达到设计的要求。结构框架梁的修改主要包括实例属性的修改、利用选项卡中的面板工具进行修改和绘图区域中梁的定位。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1.在“属性”框内修改梁实例属性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已创建的结构框架梁，在“属性”选项板中修改梁的限制条件，如图3-37所示。在“约束”栏内可以设置梁的起点、终点标高偏移值，设置不同的偏移值可用于生成斜梁。梁在创建时先生成的端点是起点，后生成的端点是终点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30960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2.在选项卡中的面板工具修改梁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选择已创建的梁，在弹出的选项卡面板中选择合适的工具进行修改，具体工具如图3-38所示。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1" name="图片 211" descr="2022-07-31 16 29 21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8558" y="3889375"/>
            <a:ext cx="4214495" cy="110744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3.3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梁的创建与编辑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874078" y="1330960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选择已创建的结构梁，通过修改临时尺寸标注对梁的放置位置进行调整，通过梁两端的蓝色拖曳点可以拖曳梁的端点到另外的位置。如图3-39所示。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2" name="图片 212" descr="2022-07-31 16 32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3090" y="2826385"/>
            <a:ext cx="1647190" cy="347091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3.1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柱和梁的基本概念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柱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（column)工程结构中主要承受压力，有时也同时承受弯矩的竖向杆件，用以支承梁、桁架、楼板等。按截面形式分有方柱、圆柱、矩形柱、工字形柱、H形柱、T形柱、L形柱、十字形柱、双肢柱、格构柱等。按材料分有石柱、砖柱、木柱、钢柱、钢筋混凝土柱、钢管混凝土柱和各种组合柱。其结构受力特点，一般就是以受压为主。按其具体的受力情况，也会承受一定的弯矩作用，柱从结构上可分为构造柱、框架柱、排架柱、抗剪柱等。本项目柱的创建主要涉及框架柱和构造柱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3.1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柱和梁的基本概念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7753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框架柱就是在框架结构中承受梁和板传来的荷载，并将荷载传给基础，是主要的竖向支撑结构。它可以与梁、板等主要受力构件共同形成框架体系共同受力，具有很好的整体性。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造柱是指为了增强建筑物的整体性和稳定性，在多层砖混结构建筑的墙体中还应设置钢筋混凝土构造柱，并与各层圈梁相连接，形成能够抗弯抗剪的空间框架，是增强建筑物整体性一种有效措施。构造柱的设置部位在外墙四角、错层部位横墙与外纵墙交接处、较大洞口两侧，大房间内外墙交接处等。此外，房屋的层数不同、地震烈度不同，构造柱的设置要求也不一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3.1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柱和梁的基本概念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是承受竖向荷载，以受弯为主的构件。梁一般水平放置，用来支撑板并承受板传来的各种竖向荷载和梁的自重，梁和板共同组成建筑的楼面和屋面结构。梁的分类方式有很多种，比如按结构工程属性可分为框架梁、剪力墙支承的框架梁、内框架梁、梁、砌体墙梁、砌体过梁、剪力墙连梁、剪力墙暗梁、剪力墙边框梁。从材料上分，常见的的有型钢梁、钢筋混凝土梁、木梁、钢包砼梁等。按梁依据截面形式可分为矩形截面梁、T形截面梁、十字形截面梁、工字形截面梁、囗形截面梁、不规则截面梁等。在砌体结构中钢筋混凝土构件一般包括圈梁、过梁、墙梁、挑梁、钢梁等。本工程梁主要涉及圈梁、连梁、过梁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66193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柱和梁的基本概念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柱的创建与编辑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梁的创建与编辑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柱和梁的创建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建筑柱的创建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“建筑”主选项卡，单击“构建”子选项卡中的“柱”小黑三角下拉按钮，在弹出的下拉列表中选择“柱：建筑”命令，如图3-1所示。进入放置柱模式，在属性在板小黑三角下拉按钮里发现，系统显示了三种尺寸的矩形柱，如图3-2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3" name="图片 173" descr="2022-07-30 21 56 38"/>
          <p:cNvPicPr>
            <a:picLocks noChangeAspect="1"/>
          </p:cNvPicPr>
          <p:nvPr/>
        </p:nvPicPr>
        <p:blipFill>
          <a:blip r:embed="rId1"/>
          <a:srcRect l="72" r="67892" b="66069"/>
          <a:stretch>
            <a:fillRect/>
          </a:stretch>
        </p:blipFill>
        <p:spPr>
          <a:xfrm>
            <a:off x="3039745" y="4251643"/>
            <a:ext cx="2943860" cy="1948815"/>
          </a:xfrm>
          <a:prstGeom prst="rect">
            <a:avLst/>
          </a:prstGeom>
        </p:spPr>
      </p:pic>
      <p:pic>
        <p:nvPicPr>
          <p:cNvPr id="174" name="图片 174" descr="2022-07-30 12 45 17"/>
          <p:cNvPicPr>
            <a:picLocks noChangeAspect="1"/>
          </p:cNvPicPr>
          <p:nvPr/>
        </p:nvPicPr>
        <p:blipFill>
          <a:blip r:embed="rId2"/>
          <a:srcRect t="19105" r="84590" b="53048"/>
          <a:stretch>
            <a:fillRect/>
          </a:stretch>
        </p:blipFill>
        <p:spPr>
          <a:xfrm>
            <a:off x="6848475" y="4184015"/>
            <a:ext cx="1871980" cy="2114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02125" y="6298565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3-1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09510" y="6298565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3-2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3.2  </a:t>
            </a:r>
            <a:r>
              <a:rPr 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柱的创建与编辑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如果矩形柱不能满足项目要求，就需要载入其他的柱类型，或者调整柱的参数信息来满足设计的要求。可以在弹出的“修改/放置柱”选项卡中单击“模式”面板中的“载入族”按钮，如图3-3所示。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5" name="图片 175" descr="2022-07-30 12 41 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5938" y="3913823"/>
            <a:ext cx="3114675" cy="117665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51805" y="5300980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4361</Words>
  <Application>WPS 演示</Application>
  <PresentationFormat/>
  <Paragraphs>194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等线 Light</vt:lpstr>
      <vt:lpstr>Calibri Light</vt:lpstr>
      <vt:lpstr>等线</vt:lpstr>
      <vt:lpstr>Calibri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48</cp:revision>
  <dcterms:created xsi:type="dcterms:W3CDTF">2022-11-25T07:10:00Z</dcterms:created>
  <dcterms:modified xsi:type="dcterms:W3CDTF">2023-10-15T08:48:49Z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